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60" r:id="rId2"/>
    <p:sldId id="262" r:id="rId3"/>
    <p:sldId id="286" r:id="rId4"/>
    <p:sldId id="781" r:id="rId5"/>
    <p:sldId id="880" r:id="rId6"/>
    <p:sldId id="882" r:id="rId7"/>
    <p:sldId id="860" r:id="rId8"/>
    <p:sldId id="883" r:id="rId9"/>
    <p:sldId id="881" r:id="rId10"/>
    <p:sldId id="884" r:id="rId11"/>
    <p:sldId id="900" r:id="rId12"/>
    <p:sldId id="885" r:id="rId13"/>
    <p:sldId id="849" r:id="rId14"/>
    <p:sldId id="886" r:id="rId15"/>
    <p:sldId id="887" r:id="rId16"/>
    <p:sldId id="888" r:id="rId17"/>
    <p:sldId id="891" r:id="rId18"/>
    <p:sldId id="892" r:id="rId19"/>
    <p:sldId id="893" r:id="rId20"/>
    <p:sldId id="894" r:id="rId21"/>
    <p:sldId id="895" r:id="rId22"/>
    <p:sldId id="896" r:id="rId23"/>
    <p:sldId id="889" r:id="rId24"/>
    <p:sldId id="898" r:id="rId25"/>
    <p:sldId id="901" r:id="rId26"/>
    <p:sldId id="899"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2" d="100"/>
          <a:sy n="82" d="100"/>
        </p:scale>
        <p:origin x="49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84C3E-498B-3FC4-E222-C5D5C780ABC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2A75C29-D674-0989-1123-6F995712C2E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DB8F57E-256A-1BE8-F2B1-AA16B755A8C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E4F7201-856D-64D4-E7B2-2568E6D39D48}"/>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2212343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2C307-32C4-A5AF-0E60-CA8D074E281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1C20E42-DEF7-1E47-EE82-47628885E89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491528-1DD0-9956-E19C-43518D9AE7B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CAE7FEF-002F-8DB4-FAA7-14AF37367709}"/>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3019716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A9C67-A988-122A-9C62-FC158B567D6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106B99F-7C22-8BEF-3C3F-68A8DD46E83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1212D6-AEA0-64E4-CE0E-5994D7A85AA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1975C1B-4C80-58AA-B557-4D3202352F43}"/>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1363871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3A612-F684-E14D-D415-47A19056C4E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DEE78D-D0C8-7362-1D26-C5FCEBB8552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9CA0521-DFE0-7F64-C7F3-C1479B07440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F3EB889-C915-0DC7-5BC4-E4226FDB884C}"/>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554142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8F443-1759-6FF4-B469-84EBC0C6570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C36256-B764-70F3-9973-1BE4E5439E3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DA7BEE6-4B10-9838-6581-F0229251F4E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C709DB0-CED2-BE1F-0732-1186377FE58B}"/>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3500929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C7AA3-AD2F-67CA-96AE-6F0481F565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3D5A322-CE3E-C7E8-DBCA-82CFAB3DAC1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B8B53FB-7DF3-BAB7-5904-B73648FE44A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3036D91-004B-1759-D8F1-B38DD139D8C1}"/>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451407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ADE3E-A49E-C037-49BA-54AD05CAE2E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3817A75-2967-2B71-C443-913246030AF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18DD036-855B-7646-A7F5-DFCFEA9A126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CD68B77-1C00-E49A-763A-D500B3398ED6}"/>
              </a:ext>
            </a:extLst>
          </p:cNvPr>
          <p:cNvSpPr>
            <a:spLocks noGrp="1"/>
          </p:cNvSpPr>
          <p:nvPr>
            <p:ph type="sldNum" sz="quarter" idx="5"/>
          </p:nvPr>
        </p:nvSpPr>
        <p:spPr/>
        <p:txBody>
          <a:bodyPr/>
          <a:lstStyle/>
          <a:p>
            <a:fld id="{B1F6169F-443E-4E19-9CD8-03730782243B}" type="slidenum">
              <a:rPr lang="en-US" altLang="zh-CN" smtClean="0"/>
              <a:t>19</a:t>
            </a:fld>
            <a:endParaRPr lang="zh-CN" altLang="en-US"/>
          </a:p>
        </p:txBody>
      </p:sp>
    </p:spTree>
    <p:extLst>
      <p:ext uri="{BB962C8B-B14F-4D97-AF65-F5344CB8AC3E}">
        <p14:creationId xmlns:p14="http://schemas.microsoft.com/office/powerpoint/2010/main" val="3434899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AA3E5-25EA-D691-4F65-31B893A925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0B0A80-FDB9-8C2A-1958-F4552FC7A93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84EFA8-2F71-C2E9-EDEC-18B3B34BEEB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FC811BE-723A-013C-E713-48C45005A0A4}"/>
              </a:ext>
            </a:extLst>
          </p:cNvPr>
          <p:cNvSpPr>
            <a:spLocks noGrp="1"/>
          </p:cNvSpPr>
          <p:nvPr>
            <p:ph type="sldNum" sz="quarter" idx="5"/>
          </p:nvPr>
        </p:nvSpPr>
        <p:spPr/>
        <p:txBody>
          <a:bodyPr/>
          <a:lstStyle/>
          <a:p>
            <a:fld id="{B1F6169F-443E-4E19-9CD8-03730782243B}" type="slidenum">
              <a:rPr lang="en-US" altLang="zh-CN" smtClean="0"/>
              <a:t>20</a:t>
            </a:fld>
            <a:endParaRPr lang="zh-CN" altLang="en-US"/>
          </a:p>
        </p:txBody>
      </p:sp>
    </p:spTree>
    <p:extLst>
      <p:ext uri="{BB962C8B-B14F-4D97-AF65-F5344CB8AC3E}">
        <p14:creationId xmlns:p14="http://schemas.microsoft.com/office/powerpoint/2010/main" val="689331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CB4AF-FCE0-7530-94EB-DFF6E776F8D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C359BE3-8ADC-79EE-842C-68785506807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808045B-D96A-80A6-68CC-4AB7CB76818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07226A6-D7B2-D853-B478-4A879A45FB33}"/>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1847873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D328E-C1C3-CAA5-5A65-2D41DBC654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7112B9B-3710-5477-F7B6-E1824371CEE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35B5C0-D3C8-0C9F-364F-254754A32F5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C3BCC36-928D-F0E6-96B4-D7345BC3A6B5}"/>
              </a:ext>
            </a:extLst>
          </p:cNvPr>
          <p:cNvSpPr>
            <a:spLocks noGrp="1"/>
          </p:cNvSpPr>
          <p:nvPr>
            <p:ph type="sldNum" sz="quarter" idx="5"/>
          </p:nvPr>
        </p:nvSpPr>
        <p:spPr/>
        <p:txBody>
          <a:bodyPr/>
          <a:lstStyle/>
          <a:p>
            <a:fld id="{B1F6169F-443E-4E19-9CD8-03730782243B}" type="slidenum">
              <a:rPr lang="en-US" altLang="zh-CN" smtClean="0"/>
              <a:t>22</a:t>
            </a:fld>
            <a:endParaRPr lang="zh-CN" altLang="en-US"/>
          </a:p>
        </p:txBody>
      </p:sp>
    </p:spTree>
    <p:extLst>
      <p:ext uri="{BB962C8B-B14F-4D97-AF65-F5344CB8AC3E}">
        <p14:creationId xmlns:p14="http://schemas.microsoft.com/office/powerpoint/2010/main" val="2636729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8B92E-3E20-B69B-4A1A-28457599335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91DDB4A-5537-14D5-0C2F-BA3CA1F3355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7143ED8-6BC6-F5DA-318B-E62646B1C14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07EB165-8B52-F94E-CF98-213CF193C40B}"/>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1330735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0402C-265B-8092-53D1-A94A465EA41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E5EFC5B-4992-FBE7-028C-54B9A9BF080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7422FFD-72D1-6F5A-4834-DFB6E406C5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611093C-7145-7604-B302-15A3679F99F8}"/>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147100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E5388-60D5-0469-C2C0-CB1FDC80F2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322C682-DA17-5B1F-0474-C0CC5855D8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9B3CDE-0452-1B5D-9BAD-C11BC23BBBF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780C222-535B-1175-ABDE-6D41AD60206B}"/>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1873392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FC346-2DDA-9086-00CB-AB41AA8086D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9C02D6D-58E7-935D-A8B3-E9BBDE32850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DBEBD9-4430-C63E-9EC3-AFC8DCAEB5E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BD90C17-B5CA-CF89-CB33-28E07A6C63F3}"/>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249890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58B8A-3BDD-9704-1644-C21FCFC6C7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8E7BD8-996F-1FC1-60D9-B81FED7235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CB8BE1-2AC5-E77C-FC10-AB8F14F2465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A95198A-3EDD-418D-C8F2-702A60CEDBAC}"/>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2357731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613EB-3618-505F-241C-2A906E3AAA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D2E911A-C89C-C6D4-4587-51A40232B53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5A626B2-3FED-B0C1-5564-084F444D974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3A898E9-5D53-0D35-47C9-C7372522983F}"/>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1281336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613F7-0651-1193-C03A-D6E822E0872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7B5D5E6-76A0-0A35-459F-90D2F2244E1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5A33EA0-84CE-9F18-D365-0FBBF0BF7F8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B91A533-E8CC-D6E0-5AC8-1DD468B3B0C4}"/>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3313489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2FF51-5F13-7768-C871-1B07A93E4ED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83880E8-6A14-0E6C-A826-851C076CCE6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B14E1B-E7A7-1F94-63D1-A8AAA39984A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54C409A-1239-20FE-B73E-DC47E7E4FE0A}"/>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3642416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0B2B2-DB40-5331-25DA-359E3D71200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96AF2E6-5807-D648-AF7B-9C7262069C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D8F3B30-07B8-C03B-6712-F8F40D33DEB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F678D14-ECB1-34B1-3307-243C36C325F8}"/>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1795091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13A9D-6632-0DD7-ACA1-0ADD91AB623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8D9BA8B-A7AF-B8BC-F9E5-36216756E17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2E5893B-F649-2728-2269-2749C7DDAEA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A53BE56-9620-5516-4CF3-5B3794E0995C}"/>
              </a:ext>
            </a:extLst>
          </p:cNvPr>
          <p:cNvSpPr>
            <a:spLocks noGrp="1"/>
          </p:cNvSpPr>
          <p:nvPr>
            <p:ph type="sldNum" sz="quarter" idx="5"/>
          </p:nvPr>
        </p:nvSpPr>
        <p:spPr/>
        <p:txBody>
          <a:bodyPr/>
          <a:lstStyle/>
          <a:p>
            <a:fld id="{B1F6169F-443E-4E19-9CD8-03730782243B}" type="slidenum">
              <a:rPr lang="en-US" altLang="zh-CN" smtClean="0"/>
              <a:t>11</a:t>
            </a:fld>
            <a:endParaRPr lang="zh-CN" altLang="en-US"/>
          </a:p>
        </p:txBody>
      </p:sp>
    </p:spTree>
    <p:extLst>
      <p:ext uri="{BB962C8B-B14F-4D97-AF65-F5344CB8AC3E}">
        <p14:creationId xmlns:p14="http://schemas.microsoft.com/office/powerpoint/2010/main" val="3596481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人物形象设计基础</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RENWU XINGXIANG SHEJI JICHU</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5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E5189-B005-0B73-8653-AD8B89C133E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3A87A6F-0C9B-79BB-3E9A-8CC5C616843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6833ECC-CD44-9019-3AA0-3EDBC4F82CF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5B6CADC-644A-5E78-9F8C-F3BEA38E369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ED5F983-6ECD-094F-097A-9D9FA8ACCA8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1AC986A-7FA0-99D1-33E3-B2204C50D8C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1.1.6</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任务实施</a:t>
            </a:r>
          </a:p>
        </p:txBody>
      </p:sp>
      <p:pic>
        <p:nvPicPr>
          <p:cNvPr id="6" name="图片 72">
            <a:extLst>
              <a:ext uri="{FF2B5EF4-FFF2-40B4-BE49-F238E27FC236}">
                <a16:creationId xmlns:a16="http://schemas.microsoft.com/office/drawing/2014/main" id="{4EBA99E4-27AA-E9D7-CF1B-B7A346CD254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B94B23F-58CB-20B8-776C-F700FDAECC9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1A6B8FA-5F03-747C-65A7-172CECA7D74B}"/>
              </a:ext>
            </a:extLst>
          </p:cNvPr>
          <p:cNvSpPr txBox="1"/>
          <p:nvPr/>
        </p:nvSpPr>
        <p:spPr>
          <a:xfrm>
            <a:off x="908828" y="1405353"/>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：课前观看</a:t>
            </a:r>
            <a:r>
              <a:rPr lang="en-US" altLang="zh-CN" sz="2000" dirty="0">
                <a:solidFill>
                  <a:srgbClr val="000000"/>
                </a:solidFill>
                <a:latin typeface="微软雅黑" panose="020B0503020204020204" pitchFamily="34" charset="-122"/>
                <a:ea typeface="微软雅黑" panose="020B0503020204020204" pitchFamily="34" charset="-122"/>
              </a:rPr>
              <a:t>2008</a:t>
            </a:r>
            <a:r>
              <a:rPr lang="zh-CN" altLang="en-US" sz="2000" dirty="0">
                <a:solidFill>
                  <a:srgbClr val="000000"/>
                </a:solidFill>
                <a:latin typeface="微软雅黑" panose="020B0503020204020204" pitchFamily="34" charset="-122"/>
                <a:ea typeface="微软雅黑" panose="020B0503020204020204" pitchFamily="34" charset="-122"/>
              </a:rPr>
              <a:t>北京奥运会开幕式演员形象设计制作专题片，写出你对人物形象设计的理解。</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：谈谈人物形象设计师需要具备的知识与能力。</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　合作研学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引导问题：小组内分享自己的答案，小组讨论，并完成人物形象设计师需要具备的技术技能、知识、素质素养列表。</a:t>
            </a:r>
          </a:p>
        </p:txBody>
      </p:sp>
    </p:spTree>
    <p:extLst>
      <p:ext uri="{BB962C8B-B14F-4D97-AF65-F5344CB8AC3E}">
        <p14:creationId xmlns:p14="http://schemas.microsoft.com/office/powerpoint/2010/main" val="2653166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3FECD-0443-F50B-84D7-ABB3175AB20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863B82F-1AA9-8059-30F5-0D6F611ECFF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6D05BE7-7A98-EBF7-E744-8CDF0CC3D42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9BCF5A3-C2D3-9AFB-698B-BE82D96835F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E6C332D9-4250-AE8D-AC7A-8EE444C1C02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A40197C-6DA0-CED0-0077-F40DD6835F1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1.1.6</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任务实施</a:t>
            </a:r>
          </a:p>
        </p:txBody>
      </p:sp>
      <p:pic>
        <p:nvPicPr>
          <p:cNvPr id="6" name="图片 72">
            <a:extLst>
              <a:ext uri="{FF2B5EF4-FFF2-40B4-BE49-F238E27FC236}">
                <a16:creationId xmlns:a16="http://schemas.microsoft.com/office/drawing/2014/main" id="{02F275E6-B37C-ACFF-2C16-863C9D0854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83ADCEC-42B4-BE57-749D-CE3F227377E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40B878B-A324-CC8C-1032-3B8EFB5AAD08}"/>
              </a:ext>
            </a:extLst>
          </p:cNvPr>
          <p:cNvSpPr txBox="1"/>
          <p:nvPr/>
        </p:nvSpPr>
        <p:spPr>
          <a:xfrm>
            <a:off x="908828" y="1405353"/>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引导问题：各小组分享各组的列表内容，小组互评、互鉴，完善“人物形象设计师技术技能、知识、素质素养列表”，并写出获得这些能力知识素养的途径。</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　方法应用</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引导问题：根据目前自己对专业的理解，草拟个人专业学习规划。</a:t>
            </a:r>
          </a:p>
        </p:txBody>
      </p:sp>
      <p:pic>
        <p:nvPicPr>
          <p:cNvPr id="9" name="图片 3">
            <a:extLst>
              <a:ext uri="{FF2B5EF4-FFF2-40B4-BE49-F238E27FC236}">
                <a16:creationId xmlns:a16="http://schemas.microsoft.com/office/drawing/2014/main" id="{C1BC24DA-EB6F-9E98-1AF6-EA387AEF897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3813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BB60F-5F70-9EDD-E123-A7583169848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DE7D625-7B5E-C401-6DDD-5F64CFE3F7E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7D2E131-BCF6-2EEA-F186-EBD07EB5781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3956BA1-A288-A59E-3630-E93B86EF9B6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DCC7326-CB45-AFE0-0E46-285709CE166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70C1A5A-2E13-9D81-2E4E-91C1E654C52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1.1.7</a:t>
            </a:r>
            <a:r>
              <a:rPr lang="zh-CN" altLang="en-US" sz="2800" b="1" dirty="0">
                <a:solidFill>
                  <a:srgbClr val="FFFFFF"/>
                </a:solidFill>
                <a:latin typeface="微软雅黑" panose="020B0503020204020204" pitchFamily="34" charset="-122"/>
                <a:ea typeface="微软雅黑" panose="020B0503020204020204" pitchFamily="34" charset="-122"/>
                <a:sym typeface="+mn-ea"/>
              </a:rPr>
              <a:t>　评价反馈</a:t>
            </a:r>
          </a:p>
        </p:txBody>
      </p:sp>
      <p:pic>
        <p:nvPicPr>
          <p:cNvPr id="6" name="图片 72">
            <a:extLst>
              <a:ext uri="{FF2B5EF4-FFF2-40B4-BE49-F238E27FC236}">
                <a16:creationId xmlns:a16="http://schemas.microsoft.com/office/drawing/2014/main" id="{B962CDE7-90C7-135E-04FA-CB43A7CB080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735F00B-6561-DDFE-0B24-489AE2C13CD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8A7BDB1-86D4-CA17-E42A-C2937727E9CF}"/>
              </a:ext>
            </a:extLst>
          </p:cNvPr>
          <p:cNvSpPr txBox="1"/>
          <p:nvPr/>
        </p:nvSpPr>
        <p:spPr>
          <a:xfrm>
            <a:off x="908828" y="1405353"/>
            <a:ext cx="10309449" cy="1884618"/>
          </a:xfrm>
          <a:prstGeom prst="rect">
            <a:avLst/>
          </a:prstGeom>
          <a:noFill/>
        </p:spPr>
        <p:txBody>
          <a:bodyPr wrap="square" rtlCol="0">
            <a:spAutoFit/>
          </a:bodyPr>
          <a:lstStyle/>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　自我评价表</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　小组内互评验收表</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　小组间互评表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　任务完成情况评价表</a:t>
            </a:r>
          </a:p>
        </p:txBody>
      </p:sp>
      <p:pic>
        <p:nvPicPr>
          <p:cNvPr id="9" name="图片 3">
            <a:extLst>
              <a:ext uri="{FF2B5EF4-FFF2-40B4-BE49-F238E27FC236}">
                <a16:creationId xmlns:a16="http://schemas.microsoft.com/office/drawing/2014/main" id="{041F27D7-92C2-AFB2-92EE-05DBFB1A433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3195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3654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任务</a:t>
            </a:r>
            <a:r>
              <a:rPr lang="en-US" altLang="zh-CN" sz="3600" b="1" dirty="0">
                <a:solidFill>
                  <a:srgbClr val="FFFFFF"/>
                </a:solidFill>
                <a:latin typeface="微软雅黑" panose="020B0503020204020204" pitchFamily="34" charset="-122"/>
                <a:ea typeface="微软雅黑" panose="020B0503020204020204" pitchFamily="34" charset="-122"/>
              </a:rPr>
              <a:t>1.2</a:t>
            </a:r>
            <a:r>
              <a:rPr lang="zh-CN" altLang="en-US" sz="3600" b="1" dirty="0">
                <a:solidFill>
                  <a:srgbClr val="FFFFFF"/>
                </a:solidFill>
                <a:latin typeface="微软雅黑" panose="020B0503020204020204" pitchFamily="34" charset="-122"/>
                <a:ea typeface="微软雅黑" panose="020B0503020204020204" pitchFamily="34" charset="-122"/>
              </a:rPr>
              <a:t>　与后续课程的衔接和融通</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8F154-FBC5-F0B5-EB62-D8672CB206E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672860F-5973-94A9-7419-CD6ED4D422E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925D203-8819-689C-A224-D75DC4E9274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3B71ABF-FDA2-F51C-80C6-61CD5289A35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C860BDF-5581-B276-1462-2E0AF512C7D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CE8552F-A5D9-B76C-43B0-7E65596FFAE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1.2.1</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任务描述</a:t>
            </a:r>
          </a:p>
        </p:txBody>
      </p:sp>
      <p:pic>
        <p:nvPicPr>
          <p:cNvPr id="6" name="图片 72">
            <a:extLst>
              <a:ext uri="{FF2B5EF4-FFF2-40B4-BE49-F238E27FC236}">
                <a16:creationId xmlns:a16="http://schemas.microsoft.com/office/drawing/2014/main" id="{E00D5F64-347C-D790-E648-66FE710B5D6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B22F063-A2EF-6AF2-D7B4-7A5CC0FCE43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972CD3E-20A7-F001-D37D-B1E278226A6D}"/>
              </a:ext>
            </a:extLst>
          </p:cNvPr>
          <p:cNvSpPr txBox="1"/>
          <p:nvPr/>
        </p:nvSpPr>
        <p:spPr>
          <a:xfrm>
            <a:off x="908828" y="1405353"/>
            <a:ext cx="10309449" cy="961289"/>
          </a:xfrm>
          <a:prstGeom prst="rect">
            <a:avLst/>
          </a:prstGeom>
          <a:noFill/>
        </p:spPr>
        <p:txBody>
          <a:bodyPr wrap="square" rtlCol="0">
            <a:spAutoFit/>
          </a:bodyPr>
          <a:lstStyle/>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基于任务</a:t>
            </a:r>
            <a:r>
              <a:rPr lang="en-US" altLang="zh-CN" sz="2000" dirty="0">
                <a:solidFill>
                  <a:srgbClr val="000000"/>
                </a:solidFill>
                <a:latin typeface="微软雅黑" panose="020B0503020204020204" pitchFamily="34" charset="-122"/>
                <a:ea typeface="微软雅黑" panose="020B0503020204020204" pitchFamily="34" charset="-122"/>
              </a:rPr>
              <a:t>1.1</a:t>
            </a:r>
            <a:r>
              <a:rPr lang="zh-CN" altLang="en-US" sz="2000" dirty="0">
                <a:solidFill>
                  <a:srgbClr val="000000"/>
                </a:solidFill>
                <a:latin typeface="微软雅黑" panose="020B0503020204020204" pitchFamily="34" charset="-122"/>
                <a:ea typeface="微软雅黑" panose="020B0503020204020204" pitchFamily="34" charset="-122"/>
              </a:rPr>
              <a:t>对人物形象设计的了解，通过调查咨询的方式搜集信息，理解课程与平行课、后续课程之间的融通支撑关系。</a:t>
            </a:r>
          </a:p>
        </p:txBody>
      </p:sp>
      <p:pic>
        <p:nvPicPr>
          <p:cNvPr id="9" name="图片 3">
            <a:extLst>
              <a:ext uri="{FF2B5EF4-FFF2-40B4-BE49-F238E27FC236}">
                <a16:creationId xmlns:a16="http://schemas.microsoft.com/office/drawing/2014/main" id="{EAE18608-D0FA-2487-562A-C19D10C5259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931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2BB11-A1E1-ED19-2590-8DBD46C43E6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1C0DE99-E543-F901-8AF5-4E6C341A444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C3F288F-A527-5698-2992-686F23E6EA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CD68AAA-4884-1AA5-648B-5540AE9990E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6ECDCEC-E58A-42D9-54D5-460C80E6C5D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B4575E2-8CDF-EE97-BDDD-A62FFC6744D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1.2.2</a:t>
            </a:r>
            <a:r>
              <a:rPr lang="zh-CN" altLang="en-US" sz="2800" b="1" dirty="0">
                <a:solidFill>
                  <a:srgbClr val="FFFFFF"/>
                </a:solidFill>
                <a:latin typeface="微软雅黑" panose="020B0503020204020204" pitchFamily="34" charset="-122"/>
                <a:ea typeface="微软雅黑" panose="020B0503020204020204" pitchFamily="34" charset="-122"/>
                <a:sym typeface="+mn-ea"/>
              </a:rPr>
              <a:t>　学习目标</a:t>
            </a:r>
          </a:p>
        </p:txBody>
      </p:sp>
      <p:pic>
        <p:nvPicPr>
          <p:cNvPr id="6" name="图片 72">
            <a:extLst>
              <a:ext uri="{FF2B5EF4-FFF2-40B4-BE49-F238E27FC236}">
                <a16:creationId xmlns:a16="http://schemas.microsoft.com/office/drawing/2014/main" id="{7C558B47-5CCE-A00A-DF5D-51C67D230EE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347795B-1FAD-DE3A-6ECE-2EF2CE19ACBB}"/>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AC7022F-6AEA-1C7A-6176-5A6F1AFA72F3}"/>
              </a:ext>
            </a:extLst>
          </p:cNvPr>
          <p:cNvSpPr txBox="1"/>
          <p:nvPr/>
        </p:nvSpPr>
        <p:spPr>
          <a:xfrm>
            <a:off x="908828" y="1405353"/>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掌握该课程与前序课程的衔接与融通关系；掌握该课程与平行课程的衔接与融通关系。</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能理解该课程与其他课程的衔接与融通关系；能理解本课程对后续课程的支撑作用。</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培养辩证分析能力；培养逻辑思维能力。</a:t>
            </a:r>
          </a:p>
        </p:txBody>
      </p:sp>
      <p:pic>
        <p:nvPicPr>
          <p:cNvPr id="9" name="图片 3">
            <a:extLst>
              <a:ext uri="{FF2B5EF4-FFF2-40B4-BE49-F238E27FC236}">
                <a16:creationId xmlns:a16="http://schemas.microsoft.com/office/drawing/2014/main" id="{9C39BC09-3D15-9E73-8CB0-D943236790A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2319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3BAE-CEEC-16E8-1ACB-06D124FB127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ADE21A6-9F4D-6972-C551-1CE84D58FB3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9EEEC20-83A8-0A1A-CD47-7F593ADB048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1394AB5-CD9A-C3DC-CD92-472265F9102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D205229-AEFD-B22B-D4DB-13513C0EF2B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4E8BF06-6B55-4004-82A5-48958FE953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1.2.3</a:t>
            </a:r>
            <a:r>
              <a:rPr lang="zh-CN" altLang="en-US" sz="2800" b="1" dirty="0">
                <a:solidFill>
                  <a:srgbClr val="FFFFFF"/>
                </a:solidFill>
                <a:latin typeface="微软雅黑" panose="020B0503020204020204" pitchFamily="34" charset="-122"/>
                <a:ea typeface="微软雅黑" panose="020B0503020204020204" pitchFamily="34" charset="-122"/>
                <a:sym typeface="+mn-ea"/>
              </a:rPr>
              <a:t>　重点难点</a:t>
            </a:r>
          </a:p>
        </p:txBody>
      </p:sp>
      <p:pic>
        <p:nvPicPr>
          <p:cNvPr id="6" name="图片 72">
            <a:extLst>
              <a:ext uri="{FF2B5EF4-FFF2-40B4-BE49-F238E27FC236}">
                <a16:creationId xmlns:a16="http://schemas.microsoft.com/office/drawing/2014/main" id="{AEF302AE-6F1D-DBDA-02F7-3BF3A0A8ADF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27F32AB-737B-BCE5-57F7-AF319EB39A2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7BB3FC9-E9F5-3069-D29F-E70694DACD4F}"/>
              </a:ext>
            </a:extLst>
          </p:cNvPr>
          <p:cNvSpPr txBox="1"/>
          <p:nvPr/>
        </p:nvSpPr>
        <p:spPr>
          <a:xfrm>
            <a:off x="908828" y="1405353"/>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本课程与其他课程的衔接与融通关系。</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本课程对后续课程的支撑作用。</a:t>
            </a:r>
          </a:p>
        </p:txBody>
      </p:sp>
      <p:pic>
        <p:nvPicPr>
          <p:cNvPr id="9" name="图片 3">
            <a:extLst>
              <a:ext uri="{FF2B5EF4-FFF2-40B4-BE49-F238E27FC236}">
                <a16:creationId xmlns:a16="http://schemas.microsoft.com/office/drawing/2014/main" id="{4BEA42F0-24E2-F4CC-EF30-FD2786E86FD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5880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9F37-E8AF-CE1F-3074-6D815039928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CC50C5A-989C-2A25-8371-F4C4C6A8404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BCA3B66-0DE8-7B5A-66F1-53A3E24F5C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4A9BC5F-8A61-E0BB-A5B0-6492B5781CA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EA24F9B-36F3-64EE-79B8-7379642A9ED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AAF285B-3222-FCA8-058C-7612E13CFB8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9EB210F5-A0F9-75DB-F1D8-75D50D0DBE9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D19793B-DB6E-F9D0-9E48-38708F39F8B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662485B-B37A-4939-DD87-8CA875893D7F}"/>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．课程具体目标</a:t>
            </a:r>
          </a:p>
          <a:p>
            <a:pPr indent="457200">
              <a:lnSpc>
                <a:spcPct val="150000"/>
              </a:lnSpc>
            </a:pP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graphicFrame>
        <p:nvGraphicFramePr>
          <p:cNvPr id="9" name="表格 8">
            <a:extLst>
              <a:ext uri="{FF2B5EF4-FFF2-40B4-BE49-F238E27FC236}">
                <a16:creationId xmlns:a16="http://schemas.microsoft.com/office/drawing/2014/main" id="{66F47AEB-EFEA-0917-4024-78CBF8EB2432}"/>
              </a:ext>
            </a:extLst>
          </p:cNvPr>
          <p:cNvGraphicFramePr>
            <a:graphicFrameLocks noGrp="1"/>
          </p:cNvGraphicFramePr>
          <p:nvPr>
            <p:extLst>
              <p:ext uri="{D42A27DB-BD31-4B8C-83A1-F6EECF244321}">
                <p14:modId xmlns:p14="http://schemas.microsoft.com/office/powerpoint/2010/main" val="1385610500"/>
              </p:ext>
            </p:extLst>
          </p:nvPr>
        </p:nvGraphicFramePr>
        <p:xfrm>
          <a:off x="1417415" y="1875278"/>
          <a:ext cx="9583377" cy="4068322"/>
        </p:xfrm>
        <a:graphic>
          <a:graphicData uri="http://schemas.openxmlformats.org/drawingml/2006/table">
            <a:tbl>
              <a:tblPr firstRow="1" bandRow="1">
                <a:tableStyleId>{5C22544A-7EE6-4342-B048-85BDC9FD1C3A}</a:tableStyleId>
              </a:tblPr>
              <a:tblGrid>
                <a:gridCol w="872170">
                  <a:extLst>
                    <a:ext uri="{9D8B030D-6E8A-4147-A177-3AD203B41FA5}">
                      <a16:colId xmlns:a16="http://schemas.microsoft.com/office/drawing/2014/main" val="2506023037"/>
                    </a:ext>
                  </a:extLst>
                </a:gridCol>
                <a:gridCol w="5678758">
                  <a:extLst>
                    <a:ext uri="{9D8B030D-6E8A-4147-A177-3AD203B41FA5}">
                      <a16:colId xmlns:a16="http://schemas.microsoft.com/office/drawing/2014/main" val="175345995"/>
                    </a:ext>
                  </a:extLst>
                </a:gridCol>
                <a:gridCol w="3032449">
                  <a:extLst>
                    <a:ext uri="{9D8B030D-6E8A-4147-A177-3AD203B41FA5}">
                      <a16:colId xmlns:a16="http://schemas.microsoft.com/office/drawing/2014/main" val="4016200451"/>
                    </a:ext>
                  </a:extLst>
                </a:gridCol>
              </a:tblGrid>
              <a:tr h="400905">
                <a:tc>
                  <a:txBody>
                    <a:bodyPr/>
                    <a:lstStyle/>
                    <a:p>
                      <a:pPr algn="ctr"/>
                      <a:r>
                        <a:rPr lang="zh-CN" altLang="en-US" sz="2000" dirty="0">
                          <a:latin typeface="微软雅黑" panose="020B0503020204020204" pitchFamily="34" charset="-122"/>
                          <a:ea typeface="微软雅黑" panose="020B0503020204020204" pitchFamily="34" charset="-122"/>
                        </a:rPr>
                        <a:t>目标</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内容</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教学目标评价标准</a:t>
                      </a:r>
                    </a:p>
                  </a:txBody>
                  <a:tcPr/>
                </a:tc>
                <a:extLst>
                  <a:ext uri="{0D108BD9-81ED-4DB2-BD59-A6C34878D82A}">
                    <a16:rowId xmlns:a16="http://schemas.microsoft.com/office/drawing/2014/main" val="2429205123"/>
                  </a:ext>
                </a:extLst>
              </a:tr>
              <a:tr h="3667417">
                <a:tc>
                  <a:txBody>
                    <a:bodyPr/>
                    <a:lstStyle/>
                    <a:p>
                      <a:pPr algn="ctr"/>
                      <a:r>
                        <a:rPr lang="zh-CN" altLang="en-US" sz="2000" dirty="0">
                          <a:latin typeface="微软雅黑" panose="020B0503020204020204" pitchFamily="34" charset="-122"/>
                          <a:ea typeface="微软雅黑" panose="020B0503020204020204" pitchFamily="34" charset="-122"/>
                        </a:rPr>
                        <a:t>知识</a:t>
                      </a:r>
                    </a:p>
                  </a:txBody>
                  <a:tcPr anchor="ctr"/>
                </a:tc>
                <a:tc>
                  <a:txBody>
                    <a:bodyPr/>
                    <a:lstStyle/>
                    <a:p>
                      <a:r>
                        <a:rPr lang="zh-CN" altLang="en-US" sz="2000" dirty="0">
                          <a:latin typeface="微软雅黑" panose="020B0503020204020204" pitchFamily="34" charset="-122"/>
                          <a:ea typeface="微软雅黑" panose="020B0503020204020204" pitchFamily="34" charset="-122"/>
                        </a:rPr>
                        <a:t>“人物形象设计”概念；影响人物形象设计的因素；人物形象设计知识邻域和学科范畴；设计创新与创造基本概念；人物形象设计方案要素。</a:t>
                      </a:r>
                    </a:p>
                    <a:p>
                      <a:r>
                        <a:rPr lang="zh-CN" altLang="en-US" sz="2000" dirty="0">
                          <a:latin typeface="微软雅黑" panose="020B0503020204020204" pitchFamily="34" charset="-122"/>
                          <a:ea typeface="微软雅黑" panose="020B0503020204020204" pitchFamily="34" charset="-122"/>
                        </a:rPr>
                        <a:t>人物形象设计作品制作的技术手段与规范；人物形象设计新技术与行业发展新需求；形象设计服务理念和服务规范；形象设计服务社会商品价值；人物形象设计师应具备的思维方式；形象设计剪贴报制作方法</a:t>
                      </a:r>
                    </a:p>
                  </a:txBody>
                  <a:tcPr anchor="ctr"/>
                </a:tc>
                <a:tc>
                  <a:txBody>
                    <a:bodyPr/>
                    <a:lstStyle/>
                    <a:p>
                      <a:r>
                        <a:rPr lang="en-US" altLang="zh-CN" sz="2000" dirty="0">
                          <a:latin typeface="微软雅黑" panose="020B0503020204020204" pitchFamily="34" charset="-122"/>
                          <a:ea typeface="微软雅黑" panose="020B0503020204020204" pitchFamily="34" charset="-122"/>
                        </a:rPr>
                        <a:t>80</a:t>
                      </a:r>
                      <a:r>
                        <a:rPr lang="zh-CN" altLang="en-US" sz="2000" dirty="0">
                          <a:latin typeface="微软雅黑" panose="020B0503020204020204" pitchFamily="34" charset="-122"/>
                          <a:ea typeface="微软雅黑" panose="020B0503020204020204" pitchFamily="34" charset="-122"/>
                        </a:rPr>
                        <a:t>分以上：知识概念理解正确。</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79</a:t>
                      </a:r>
                      <a:r>
                        <a:rPr lang="zh-CN" altLang="en-US" sz="2000" dirty="0">
                          <a:latin typeface="微软雅黑" panose="020B0503020204020204" pitchFamily="34" charset="-122"/>
                          <a:ea typeface="微软雅黑" panose="020B0503020204020204" pitchFamily="34" charset="-122"/>
                        </a:rPr>
                        <a:t>分：知识的理解模糊，或无法辨识概念之间的区别。</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分以下：知识没有理解</a:t>
                      </a:r>
                    </a:p>
                  </a:txBody>
                  <a:tcPr anchor="ctr"/>
                </a:tc>
                <a:extLst>
                  <a:ext uri="{0D108BD9-81ED-4DB2-BD59-A6C34878D82A}">
                    <a16:rowId xmlns:a16="http://schemas.microsoft.com/office/drawing/2014/main" val="2351990549"/>
                  </a:ext>
                </a:extLst>
              </a:tr>
            </a:tbl>
          </a:graphicData>
        </a:graphic>
      </p:graphicFrame>
    </p:spTree>
    <p:extLst>
      <p:ext uri="{BB962C8B-B14F-4D97-AF65-F5344CB8AC3E}">
        <p14:creationId xmlns:p14="http://schemas.microsoft.com/office/powerpoint/2010/main" val="2446854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EBEB9-F2A8-4DA2-9078-8B5B33FFA08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C3BA821-FD93-143C-8180-1B11E354AB5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516E40C-2625-BD37-54A9-2C5D32C09AE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4E4E96E-1F0B-2196-BF50-7B1DD4DE382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13939BE-7550-E74A-870A-AF8E23725A3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B6907C8-4D7C-13C9-81AF-FF0764EC706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6C66E882-EB3F-0AFE-C582-FAD1F1034EA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36BB577-AD0B-5B9F-DA27-D428513A7BA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469B160-E771-B2B0-846C-C5CB6BA37B53}"/>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．课程具体目标</a:t>
            </a:r>
          </a:p>
          <a:p>
            <a:pPr indent="457200">
              <a:lnSpc>
                <a:spcPct val="150000"/>
              </a:lnSpc>
            </a:pP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graphicFrame>
        <p:nvGraphicFramePr>
          <p:cNvPr id="9" name="表格 8">
            <a:extLst>
              <a:ext uri="{FF2B5EF4-FFF2-40B4-BE49-F238E27FC236}">
                <a16:creationId xmlns:a16="http://schemas.microsoft.com/office/drawing/2014/main" id="{4FE18920-ACC5-972F-1818-349914376890}"/>
              </a:ext>
            </a:extLst>
          </p:cNvPr>
          <p:cNvGraphicFramePr>
            <a:graphicFrameLocks noGrp="1"/>
          </p:cNvGraphicFramePr>
          <p:nvPr>
            <p:extLst>
              <p:ext uri="{D42A27DB-BD31-4B8C-83A1-F6EECF244321}">
                <p14:modId xmlns:p14="http://schemas.microsoft.com/office/powerpoint/2010/main" val="3714158562"/>
              </p:ext>
            </p:extLst>
          </p:nvPr>
        </p:nvGraphicFramePr>
        <p:xfrm>
          <a:off x="1417415" y="1875278"/>
          <a:ext cx="9583377" cy="4068322"/>
        </p:xfrm>
        <a:graphic>
          <a:graphicData uri="http://schemas.openxmlformats.org/drawingml/2006/table">
            <a:tbl>
              <a:tblPr firstRow="1" bandRow="1">
                <a:tableStyleId>{5C22544A-7EE6-4342-B048-85BDC9FD1C3A}</a:tableStyleId>
              </a:tblPr>
              <a:tblGrid>
                <a:gridCol w="872170">
                  <a:extLst>
                    <a:ext uri="{9D8B030D-6E8A-4147-A177-3AD203B41FA5}">
                      <a16:colId xmlns:a16="http://schemas.microsoft.com/office/drawing/2014/main" val="2506023037"/>
                    </a:ext>
                  </a:extLst>
                </a:gridCol>
                <a:gridCol w="5342856">
                  <a:extLst>
                    <a:ext uri="{9D8B030D-6E8A-4147-A177-3AD203B41FA5}">
                      <a16:colId xmlns:a16="http://schemas.microsoft.com/office/drawing/2014/main" val="175345995"/>
                    </a:ext>
                  </a:extLst>
                </a:gridCol>
                <a:gridCol w="3368351">
                  <a:extLst>
                    <a:ext uri="{9D8B030D-6E8A-4147-A177-3AD203B41FA5}">
                      <a16:colId xmlns:a16="http://schemas.microsoft.com/office/drawing/2014/main" val="4016200451"/>
                    </a:ext>
                  </a:extLst>
                </a:gridCol>
              </a:tblGrid>
              <a:tr h="400905">
                <a:tc>
                  <a:txBody>
                    <a:bodyPr/>
                    <a:lstStyle/>
                    <a:p>
                      <a:pPr algn="ctr"/>
                      <a:r>
                        <a:rPr lang="zh-CN" altLang="en-US" sz="2000" dirty="0">
                          <a:latin typeface="微软雅黑" panose="020B0503020204020204" pitchFamily="34" charset="-122"/>
                          <a:ea typeface="微软雅黑" panose="020B0503020204020204" pitchFamily="34" charset="-122"/>
                        </a:rPr>
                        <a:t>目标</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内容</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教学目标评价标准</a:t>
                      </a:r>
                    </a:p>
                  </a:txBody>
                  <a:tcPr/>
                </a:tc>
                <a:extLst>
                  <a:ext uri="{0D108BD9-81ED-4DB2-BD59-A6C34878D82A}">
                    <a16:rowId xmlns:a16="http://schemas.microsoft.com/office/drawing/2014/main" val="2429205123"/>
                  </a:ext>
                </a:extLst>
              </a:tr>
              <a:tr h="3667417">
                <a:tc>
                  <a:txBody>
                    <a:bodyPr/>
                    <a:lstStyle/>
                    <a:p>
                      <a:pPr algn="ctr"/>
                      <a:r>
                        <a:rPr lang="zh-CN" altLang="en-US" sz="2000" dirty="0">
                          <a:latin typeface="微软雅黑" panose="020B0503020204020204" pitchFamily="34" charset="-122"/>
                          <a:ea typeface="微软雅黑" panose="020B0503020204020204" pitchFamily="34" charset="-122"/>
                        </a:rPr>
                        <a:t>能力</a:t>
                      </a:r>
                    </a:p>
                  </a:txBody>
                  <a:tcPr anchor="ctr"/>
                </a:tc>
                <a:tc>
                  <a:txBody>
                    <a:bodyPr/>
                    <a:lstStyle/>
                    <a:p>
                      <a:r>
                        <a:rPr lang="zh-CN" altLang="en-US" sz="2000" dirty="0">
                          <a:latin typeface="微软雅黑" panose="020B0503020204020204" pitchFamily="34" charset="-122"/>
                          <a:ea typeface="微软雅黑" panose="020B0503020204020204" pitchFamily="34" charset="-122"/>
                        </a:rPr>
                        <a:t>掌握本门课程的学习目标和学习方法；掌握人物形象设计要素；学会人物形象设计分析方法；会赏析优秀的设计方案；能理解优秀设计方案具备的要素。</a:t>
                      </a:r>
                    </a:p>
                    <a:p>
                      <a:r>
                        <a:rPr lang="zh-CN" altLang="en-US" sz="2000" dirty="0">
                          <a:latin typeface="微软雅黑" panose="020B0503020204020204" pitchFamily="34" charset="-122"/>
                          <a:ea typeface="微软雅黑" panose="020B0503020204020204" pitchFamily="34" charset="-122"/>
                        </a:rPr>
                        <a:t>能用学习的技术规范、行业标准规范自己的操作；学会探究学习专业领域的新技术、新知识、新规范。</a:t>
                      </a:r>
                    </a:p>
                    <a:p>
                      <a:r>
                        <a:rPr lang="zh-CN" altLang="en-US" sz="2000" dirty="0">
                          <a:latin typeface="微软雅黑" panose="020B0503020204020204" pitchFamily="34" charset="-122"/>
                          <a:ea typeface="微软雅黑" panose="020B0503020204020204" pitchFamily="34" charset="-122"/>
                        </a:rPr>
                        <a:t>掌握评价形象设计服务价值的方法；具备形象设计领域创新创业服务理念；能够运用设计师的思维，通过剪贴报的制作表达自己的设计构思，形成设计方案提纲</a:t>
                      </a:r>
                    </a:p>
                  </a:txBody>
                  <a:tcPr anchor="ctr"/>
                </a:tc>
                <a:tc>
                  <a:txBody>
                    <a:bodyPr/>
                    <a:lstStyle/>
                    <a:p>
                      <a:r>
                        <a:rPr lang="en-US" altLang="zh-CN" sz="2000" dirty="0">
                          <a:latin typeface="微软雅黑" panose="020B0503020204020204" pitchFamily="34" charset="-122"/>
                          <a:ea typeface="微软雅黑" panose="020B0503020204020204" pitchFamily="34" charset="-122"/>
                        </a:rPr>
                        <a:t>80</a:t>
                      </a:r>
                      <a:r>
                        <a:rPr lang="zh-CN" altLang="en-US" sz="2000" dirty="0">
                          <a:latin typeface="微软雅黑" panose="020B0503020204020204" pitchFamily="34" charset="-122"/>
                          <a:ea typeface="微软雅黑" panose="020B0503020204020204" pitchFamily="34" charset="-122"/>
                        </a:rPr>
                        <a:t>分以上：方案设计内容完整，术语运用准确，有明确的设计思路和能展现设计思考能力。</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79</a:t>
                      </a:r>
                      <a:r>
                        <a:rPr lang="zh-CN" altLang="en-US" sz="2000" dirty="0">
                          <a:latin typeface="微软雅黑" panose="020B0503020204020204" pitchFamily="34" charset="-122"/>
                          <a:ea typeface="微软雅黑" panose="020B0503020204020204" pitchFamily="34" charset="-122"/>
                        </a:rPr>
                        <a:t>分：方案设计内容较完整，设计思路较明确，但设计思维展现能力较弱。</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分以下：设计方案内容不完整，没有展现设计思路</a:t>
                      </a:r>
                    </a:p>
                  </a:txBody>
                  <a:tcPr anchor="ctr"/>
                </a:tc>
                <a:extLst>
                  <a:ext uri="{0D108BD9-81ED-4DB2-BD59-A6C34878D82A}">
                    <a16:rowId xmlns:a16="http://schemas.microsoft.com/office/drawing/2014/main" val="2351990549"/>
                  </a:ext>
                </a:extLst>
              </a:tr>
            </a:tbl>
          </a:graphicData>
        </a:graphic>
      </p:graphicFrame>
    </p:spTree>
    <p:extLst>
      <p:ext uri="{BB962C8B-B14F-4D97-AF65-F5344CB8AC3E}">
        <p14:creationId xmlns:p14="http://schemas.microsoft.com/office/powerpoint/2010/main" val="388377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5FE75-8C98-D701-DFFF-179687ACFA3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943B6BF-307E-34F0-9823-45F81F1F410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2E99E6A-7332-013B-853E-1FEC13F887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61BA54B-91B0-5213-82AA-362AA881986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2633A32-F7ED-FA8D-3F96-66726208CA6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272B42E-BEBF-FD92-23A1-CD51B6FB31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A4DA205E-84EA-B18F-3758-072B34CD7D0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B88C3C4-3406-214A-4B92-2C7F80B1A24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446E124-CD73-767B-CEB4-5F29BE91C304}"/>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．课程具体目标</a:t>
            </a:r>
          </a:p>
          <a:p>
            <a:pPr indent="457200">
              <a:lnSpc>
                <a:spcPct val="150000"/>
              </a:lnSpc>
            </a:pP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graphicFrame>
        <p:nvGraphicFramePr>
          <p:cNvPr id="9" name="表格 8">
            <a:extLst>
              <a:ext uri="{FF2B5EF4-FFF2-40B4-BE49-F238E27FC236}">
                <a16:creationId xmlns:a16="http://schemas.microsoft.com/office/drawing/2014/main" id="{DB73E4F3-79F4-B18F-8929-09B5760A0BE2}"/>
              </a:ext>
            </a:extLst>
          </p:cNvPr>
          <p:cNvGraphicFramePr>
            <a:graphicFrameLocks noGrp="1"/>
          </p:cNvGraphicFramePr>
          <p:nvPr>
            <p:extLst>
              <p:ext uri="{D42A27DB-BD31-4B8C-83A1-F6EECF244321}">
                <p14:modId xmlns:p14="http://schemas.microsoft.com/office/powerpoint/2010/main" val="1678553378"/>
              </p:ext>
            </p:extLst>
          </p:nvPr>
        </p:nvGraphicFramePr>
        <p:xfrm>
          <a:off x="1417415" y="1875278"/>
          <a:ext cx="9583377" cy="4149945"/>
        </p:xfrm>
        <a:graphic>
          <a:graphicData uri="http://schemas.openxmlformats.org/drawingml/2006/table">
            <a:tbl>
              <a:tblPr firstRow="1" bandRow="1">
                <a:tableStyleId>{5C22544A-7EE6-4342-B048-85BDC9FD1C3A}</a:tableStyleId>
              </a:tblPr>
              <a:tblGrid>
                <a:gridCol w="872170">
                  <a:extLst>
                    <a:ext uri="{9D8B030D-6E8A-4147-A177-3AD203B41FA5}">
                      <a16:colId xmlns:a16="http://schemas.microsoft.com/office/drawing/2014/main" val="2506023037"/>
                    </a:ext>
                  </a:extLst>
                </a:gridCol>
                <a:gridCol w="5249550">
                  <a:extLst>
                    <a:ext uri="{9D8B030D-6E8A-4147-A177-3AD203B41FA5}">
                      <a16:colId xmlns:a16="http://schemas.microsoft.com/office/drawing/2014/main" val="175345995"/>
                    </a:ext>
                  </a:extLst>
                </a:gridCol>
                <a:gridCol w="3461657">
                  <a:extLst>
                    <a:ext uri="{9D8B030D-6E8A-4147-A177-3AD203B41FA5}">
                      <a16:colId xmlns:a16="http://schemas.microsoft.com/office/drawing/2014/main" val="4016200451"/>
                    </a:ext>
                  </a:extLst>
                </a:gridCol>
              </a:tblGrid>
              <a:tr h="400905">
                <a:tc>
                  <a:txBody>
                    <a:bodyPr/>
                    <a:lstStyle/>
                    <a:p>
                      <a:pPr algn="ctr"/>
                      <a:r>
                        <a:rPr lang="zh-CN" altLang="en-US" sz="2000" dirty="0">
                          <a:latin typeface="微软雅黑" panose="020B0503020204020204" pitchFamily="34" charset="-122"/>
                          <a:ea typeface="微软雅黑" panose="020B0503020204020204" pitchFamily="34" charset="-122"/>
                        </a:rPr>
                        <a:t>目标</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内容</a:t>
                      </a:r>
                    </a:p>
                  </a:txBody>
                  <a:tcPr/>
                </a:tc>
                <a:tc>
                  <a:txBody>
                    <a:bodyPr/>
                    <a:lstStyle/>
                    <a:p>
                      <a:pPr algn="ctr"/>
                      <a:r>
                        <a:rPr lang="zh-CN" altLang="en-US" sz="2000" dirty="0">
                          <a:latin typeface="微软雅黑" panose="020B0503020204020204" pitchFamily="34" charset="-122"/>
                          <a:ea typeface="微软雅黑" panose="020B0503020204020204" pitchFamily="34" charset="-122"/>
                        </a:rPr>
                        <a:t>教学目标评价标准</a:t>
                      </a:r>
                    </a:p>
                  </a:txBody>
                  <a:tcPr/>
                </a:tc>
                <a:extLst>
                  <a:ext uri="{0D108BD9-81ED-4DB2-BD59-A6C34878D82A}">
                    <a16:rowId xmlns:a16="http://schemas.microsoft.com/office/drawing/2014/main" val="2429205123"/>
                  </a:ext>
                </a:extLst>
              </a:tr>
              <a:tr h="3667417">
                <a:tc>
                  <a:txBody>
                    <a:bodyPr/>
                    <a:lstStyle/>
                    <a:p>
                      <a:pPr algn="ctr"/>
                      <a:r>
                        <a:rPr lang="zh-CN" altLang="en-US" sz="2000" dirty="0">
                          <a:latin typeface="微软雅黑" panose="020B0503020204020204" pitchFamily="34" charset="-122"/>
                          <a:ea typeface="微软雅黑" panose="020B0503020204020204" pitchFamily="34" charset="-122"/>
                        </a:rPr>
                        <a:t>素质</a:t>
                      </a:r>
                    </a:p>
                  </a:txBody>
                  <a:tcPr anchor="ctr"/>
                </a:tc>
                <a:tc>
                  <a:txBody>
                    <a:bodyPr/>
                    <a:lstStyle/>
                    <a:p>
                      <a:r>
                        <a:rPr lang="zh-CN" altLang="en-US" sz="2000" dirty="0">
                          <a:latin typeface="微软雅黑" panose="020B0503020204020204" pitchFamily="34" charset="-122"/>
                          <a:ea typeface="微软雅黑" panose="020B0503020204020204" pitchFamily="34" charset="-122"/>
                        </a:rPr>
                        <a:t>会学习、勤思考，拥有正确的审美观，符合时代性和民族性；具有创新精神，突破陈规、敢于创造；弘扬中国传统文化，培养文化自信，提倡独创风格，发扬原创精神；坚持具体问题具体分析，不断培养探究精神，具有规则意识，注重安全与环保、共性与个性、分析和解决问题，注重局部与整体协调统一，学会用发展的眼光看待问题；尊重科学，与时俱进，树立正确的职业观，具备正确的义利观、价值观、人生观，培养服务意识，具有奉献精神；培养工匠精神，追求可持续发展；坚持实践是检验真理的唯一标准</a:t>
                      </a:r>
                    </a:p>
                  </a:txBody>
                  <a:tcPr anchor="ctr"/>
                </a:tc>
                <a:tc>
                  <a:txBody>
                    <a:bodyPr/>
                    <a:lstStyle/>
                    <a:p>
                      <a:r>
                        <a:rPr lang="en-US" altLang="zh-CN" sz="2000" dirty="0">
                          <a:latin typeface="微软雅黑" panose="020B0503020204020204" pitchFamily="34" charset="-122"/>
                          <a:ea typeface="微软雅黑" panose="020B0503020204020204" pitchFamily="34" charset="-122"/>
                        </a:rPr>
                        <a:t>80</a:t>
                      </a:r>
                      <a:r>
                        <a:rPr lang="zh-CN" altLang="en-US" sz="2000" dirty="0">
                          <a:latin typeface="微软雅黑" panose="020B0503020204020204" pitchFamily="34" charset="-122"/>
                          <a:ea typeface="微软雅黑" panose="020B0503020204020204" pitchFamily="34" charset="-122"/>
                        </a:rPr>
                        <a:t>分以上：合作沟通良好，能应用专业知识和技能解决实际问题；具备良好的审美素养，能够通过设计实践传承创新国人新时代的新形象。</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79</a:t>
                      </a:r>
                      <a:r>
                        <a:rPr lang="zh-CN" altLang="en-US" sz="2000" dirty="0">
                          <a:latin typeface="微软雅黑" panose="020B0503020204020204" pitchFamily="34" charset="-122"/>
                          <a:ea typeface="微软雅黑" panose="020B0503020204020204" pitchFamily="34" charset="-122"/>
                        </a:rPr>
                        <a:t>分：有良好的审美素养；能够与团队一起应用所学知识和技能解决实际问题；具备对传统文化的传承和创新意识。</a:t>
                      </a:r>
                    </a:p>
                    <a:p>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分以下：缺乏合作意识，不能配合团队工作</a:t>
                      </a:r>
                    </a:p>
                  </a:txBody>
                  <a:tcPr anchor="ctr"/>
                </a:tc>
                <a:extLst>
                  <a:ext uri="{0D108BD9-81ED-4DB2-BD59-A6C34878D82A}">
                    <a16:rowId xmlns:a16="http://schemas.microsoft.com/office/drawing/2014/main" val="2351990549"/>
                  </a:ext>
                </a:extLst>
              </a:tr>
            </a:tbl>
          </a:graphicData>
        </a:graphic>
      </p:graphicFrame>
    </p:spTree>
    <p:extLst>
      <p:ext uri="{BB962C8B-B14F-4D97-AF65-F5344CB8AC3E}">
        <p14:creationId xmlns:p14="http://schemas.microsoft.com/office/powerpoint/2010/main" val="1989593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5288676" y="2117012"/>
            <a:ext cx="2031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1</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课程认知</a:t>
            </a:r>
          </a:p>
        </p:txBody>
      </p:sp>
      <p:sp>
        <p:nvSpPr>
          <p:cNvPr id="8" name="文本框 7"/>
          <p:cNvSpPr txBox="1"/>
          <p:nvPr/>
        </p:nvSpPr>
        <p:spPr>
          <a:xfrm>
            <a:off x="1051248" y="4074989"/>
            <a:ext cx="6362141"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任务</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课程性质及定位认知</a:t>
            </a:r>
            <a:endParaRPr lang="en-US" altLang="zh-CN" sz="2400" b="1"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任务</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1.2</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与后续课程的衔接和融通</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9DC1C-2A3C-8C06-A926-210CDF46972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52DF78-7F57-88BA-A51B-ABD629A1497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B6BA206-C3C7-23D3-0F06-A07C4ADB12E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FDCA691-9DC4-3E97-02C7-4B3C1F9FCF9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F9E0465-EDB0-2FE2-9875-1C2FF19EA9A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CCAB96F-1178-DB33-5A08-043B3092A6E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31860978-8045-B38E-0F7C-C80694A57F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102E638-C9F5-3D95-A850-9087B35075F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14D134A-F826-47F4-4F4A-49C62756AD88}"/>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．课程衔接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在课程设置上，作为专业入门概论课程，后续课程有“创意思维训练”“人物形象设计基础训练”及大量的专业技能课，本课程学习将对后续课程的学习起到思维先导和专业理念植入的作用，为学生综合素养职业能力的形成打下坚实的基础。</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．课程设计理念及思路</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本课程以贯彻</a:t>
            </a:r>
            <a:r>
              <a:rPr lang="zh-CN" altLang="en-US" sz="2000" dirty="0">
                <a:solidFill>
                  <a:srgbClr val="FF0000"/>
                </a:solidFill>
                <a:latin typeface="微软雅黑" panose="020B0503020204020204" pitchFamily="34" charset="-122"/>
                <a:ea typeface="微软雅黑" panose="020B0503020204020204" pitchFamily="34" charset="-122"/>
              </a:rPr>
              <a:t>落实大学生思想政治工作为总体要求</a:t>
            </a:r>
            <a:r>
              <a:rPr lang="zh-CN" altLang="en-US" sz="2000" dirty="0">
                <a:solidFill>
                  <a:srgbClr val="000000"/>
                </a:solidFill>
                <a:latin typeface="微软雅黑" panose="020B0503020204020204" pitchFamily="34" charset="-122"/>
                <a:ea typeface="微软雅黑" panose="020B0503020204020204" pitchFamily="34" charset="-122"/>
              </a:rPr>
              <a:t>，结合专业育人目标，科学设计课程思政教学体系。面向职业岗位需求为导向，从专业面向的设计对象出发，从人物形象设计专业概念的梳理入手，融入人本主义理念，通过案例展示介绍设计相关史论和基础，引导学生树立正确的审美理念；通过设计理论、设计程序、设计方法等介绍，使学生形成相对完整的设计思维。</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1426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7C31A-B137-AEF1-2685-948E1BF1EBD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D5C2135-F7B6-D7A6-172B-11DA2AE1AAF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25B40A8-7461-4D9A-6BC4-DA23FA361C5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F6AD573-1C83-1A88-5038-70211D4E33D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87947C3-F17D-D5EF-CB13-F543E81A153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0B2205E-E9C1-E4E1-F5C3-99FBC4774D6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5374FA0D-F992-8358-6CB4-D807D99D510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1B34221-74B1-AEEB-A358-1BDCCD715C2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09DA987-5A0B-3D7C-6A73-035939804F37}"/>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．教师教学方法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）采取</a:t>
            </a:r>
            <a:r>
              <a:rPr lang="zh-CN" altLang="en-US" sz="2000" dirty="0">
                <a:solidFill>
                  <a:srgbClr val="FF0000"/>
                </a:solidFill>
                <a:latin typeface="微软雅黑" panose="020B0503020204020204" pitchFamily="34" charset="-122"/>
                <a:ea typeface="微软雅黑" panose="020B0503020204020204" pitchFamily="34" charset="-122"/>
              </a:rPr>
              <a:t>任务驱动</a:t>
            </a:r>
            <a:r>
              <a:rPr lang="zh-CN" altLang="en-US" sz="2000" dirty="0">
                <a:solidFill>
                  <a:srgbClr val="000000"/>
                </a:solidFill>
                <a:latin typeface="微软雅黑" panose="020B0503020204020204" pitchFamily="34" charset="-122"/>
                <a:ea typeface="微软雅黑" panose="020B0503020204020204" pitchFamily="34" charset="-122"/>
              </a:rPr>
              <a:t>的教学模式；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）完善实践教学资源，</a:t>
            </a:r>
            <a:r>
              <a:rPr lang="zh-CN" altLang="en-US" sz="2000" dirty="0">
                <a:solidFill>
                  <a:srgbClr val="FF0000"/>
                </a:solidFill>
                <a:latin typeface="微软雅黑" panose="020B0503020204020204" pitchFamily="34" charset="-122"/>
                <a:ea typeface="微软雅黑" panose="020B0503020204020204" pitchFamily="34" charset="-122"/>
              </a:rPr>
              <a:t>开发多种教学手段</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）引入企业</a:t>
            </a:r>
            <a:r>
              <a:rPr lang="zh-CN" altLang="en-US" sz="2000" dirty="0">
                <a:solidFill>
                  <a:srgbClr val="FF0000"/>
                </a:solidFill>
                <a:latin typeface="微软雅黑" panose="020B0503020204020204" pitchFamily="34" charset="-122"/>
                <a:ea typeface="微软雅黑" panose="020B0503020204020204" pitchFamily="34" charset="-122"/>
              </a:rPr>
              <a:t>典型案例</a:t>
            </a:r>
            <a:r>
              <a:rPr lang="zh-CN" altLang="en-US" sz="2000" dirty="0">
                <a:solidFill>
                  <a:srgbClr val="000000"/>
                </a:solidFill>
                <a:latin typeface="微软雅黑" panose="020B0503020204020204" pitchFamily="34" charset="-122"/>
                <a:ea typeface="微软雅黑" panose="020B0503020204020204" pitchFamily="34" charset="-122"/>
              </a:rPr>
              <a:t>，理论联系实际开展教学；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）要充分利用工作页式的任务工单，推进教师角色转换革命，调动学生的积极性；改进课堂生活环境，推动学生自主学习、合作探究式学习。</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1051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78A65-0402-6707-678A-013F8656213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0269AFF-FE13-5F30-98E2-0D5512E5C45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2E33405-93CB-D396-8803-9CC1648D7B6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6E510BC-E3A0-B5BB-DD0C-9745A407590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F6C2B4C-2034-CAA3-0923-96AA43FF09D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4F160EF-8923-ED25-C54F-4A6FB17551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3272061C-0980-3285-089A-EBB8ACD14C9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5CEB0F0-FA33-AD93-D664-DA92D0B2631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3DD4423-5DB4-703F-440E-37FFE9C0169F}"/>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．学生学习方法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）要充分了解该门课程的重要性；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重视该门课程，端正学习态度</a:t>
            </a:r>
            <a:r>
              <a:rPr lang="zh-CN" altLang="en-US" sz="2000" dirty="0">
                <a:solidFill>
                  <a:srgbClr val="000000"/>
                </a:solidFill>
                <a:latin typeface="微软雅黑" panose="020B0503020204020204" pitchFamily="34" charset="-122"/>
                <a:ea typeface="微软雅黑" panose="020B0503020204020204" pitchFamily="34" charset="-122"/>
              </a:rPr>
              <a:t>；有自主学习的能动性、积极合作探究的精神；</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）要</a:t>
            </a:r>
            <a:r>
              <a:rPr lang="zh-CN" altLang="en-US" sz="2000" dirty="0">
                <a:solidFill>
                  <a:srgbClr val="FF0000"/>
                </a:solidFill>
                <a:latin typeface="微软雅黑" panose="020B0503020204020204" pitchFamily="34" charset="-122"/>
                <a:ea typeface="微软雅黑" panose="020B0503020204020204" pitchFamily="34" charset="-122"/>
              </a:rPr>
              <a:t>善于收集信息</a:t>
            </a:r>
            <a:r>
              <a:rPr lang="zh-CN" altLang="en-US" sz="2000" dirty="0">
                <a:solidFill>
                  <a:srgbClr val="000000"/>
                </a:solidFill>
                <a:latin typeface="微软雅黑" panose="020B0503020204020204" pitchFamily="34" charset="-122"/>
                <a:ea typeface="微软雅黑" panose="020B0503020204020204" pitchFamily="34" charset="-122"/>
              </a:rPr>
              <a:t>，并对信息进行辩证的分析和处理，拓展相关知识面；</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）要主动深入实训室认真</a:t>
            </a:r>
            <a:r>
              <a:rPr lang="zh-CN" altLang="en-US" sz="2000" dirty="0">
                <a:solidFill>
                  <a:srgbClr val="FF0000"/>
                </a:solidFill>
                <a:latin typeface="微软雅黑" panose="020B0503020204020204" pitchFamily="34" charset="-122"/>
                <a:ea typeface="微软雅黑" panose="020B0503020204020204" pitchFamily="34" charset="-122"/>
              </a:rPr>
              <a:t>做好实践调研和实训</a:t>
            </a:r>
            <a:r>
              <a:rPr lang="zh-CN" altLang="en-US" sz="2000" dirty="0">
                <a:solidFill>
                  <a:srgbClr val="000000"/>
                </a:solidFill>
                <a:latin typeface="微软雅黑" panose="020B0503020204020204" pitchFamily="34" charset="-122"/>
                <a:ea typeface="微软雅黑" panose="020B0503020204020204" pitchFamily="34" charset="-122"/>
              </a:rPr>
              <a:t>；</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）要深入全面了解形象设计师工作过程，理解课程对后续课程的支撑作用。</a:t>
            </a:r>
          </a:p>
        </p:txBody>
      </p:sp>
    </p:spTree>
    <p:extLst>
      <p:ext uri="{BB962C8B-B14F-4D97-AF65-F5344CB8AC3E}">
        <p14:creationId xmlns:p14="http://schemas.microsoft.com/office/powerpoint/2010/main" val="228266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8D202-1B62-682D-4D6D-2723E32BA60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B54752C-1AF9-40F6-6A8C-10410CFCDB3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8E0940D-80A7-BB68-9296-62A3F5EA479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B78CF84-348F-CCA5-38C3-81907102375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8DB57CF-F825-3D23-5A13-D0EEA7C2B29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399D830-0332-CF07-C72C-34BD813A809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1.2.5</a:t>
            </a:r>
            <a:r>
              <a:rPr lang="zh-CN" altLang="en-US" sz="2800" b="1" dirty="0">
                <a:solidFill>
                  <a:srgbClr val="FFFFFF"/>
                </a:solidFill>
                <a:latin typeface="微软雅黑" panose="020B0503020204020204" pitchFamily="34" charset="-122"/>
                <a:ea typeface="微软雅黑" panose="020B0503020204020204" pitchFamily="34" charset="-122"/>
                <a:sym typeface="+mn-ea"/>
              </a:rPr>
              <a:t>　素质素养养成</a:t>
            </a:r>
          </a:p>
        </p:txBody>
      </p:sp>
      <p:pic>
        <p:nvPicPr>
          <p:cNvPr id="6" name="图片 72">
            <a:extLst>
              <a:ext uri="{FF2B5EF4-FFF2-40B4-BE49-F238E27FC236}">
                <a16:creationId xmlns:a16="http://schemas.microsoft.com/office/drawing/2014/main" id="{C0EC86BB-A065-865E-6DAE-051BDA3F9E6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B06AA12-3F5F-1B53-9253-BEB72C90385B}"/>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EC04533-EBF6-E1E0-FBBC-2F221A531E06}"/>
              </a:ext>
            </a:extLst>
          </p:cNvPr>
          <p:cNvSpPr txBox="1"/>
          <p:nvPr/>
        </p:nvSpPr>
        <p:spPr>
          <a:xfrm>
            <a:off x="908828" y="1405353"/>
            <a:ext cx="10309449" cy="1422954"/>
          </a:xfrm>
          <a:prstGeom prst="rect">
            <a:avLst/>
          </a:prstGeom>
          <a:noFill/>
        </p:spPr>
        <p:txBody>
          <a:bodyPr wrap="square" rtlCol="0">
            <a:spAutoFit/>
          </a:bodyPr>
          <a:lstStyle/>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）通过对课程基本信息的了解，拓宽视野，开阔眼界，能够辩证地分析自己的学习情况，明确自己的优势和劣势。</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）通过课程中对专业的基本认知，养成事物之间逻辑性、关联性的分析思维习惯。</a:t>
            </a:r>
          </a:p>
        </p:txBody>
      </p:sp>
      <p:pic>
        <p:nvPicPr>
          <p:cNvPr id="9" name="图片 3">
            <a:extLst>
              <a:ext uri="{FF2B5EF4-FFF2-40B4-BE49-F238E27FC236}">
                <a16:creationId xmlns:a16="http://schemas.microsoft.com/office/drawing/2014/main" id="{FA130E96-99C3-BC3A-6B54-203FAA4E7192}"/>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7335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CC08F-2985-8134-2096-11EB8045ED3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7D53E5F-AC96-0C62-94C3-36055730D8E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62D4148-FDA1-0BFE-0254-B4E176FAC11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8B98C30-D52E-8F1B-773E-94E74636A19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0E7E27F-4451-9310-C5B1-9597042C4AD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33A80DE-2974-C74D-D89D-48E4059EE44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1.2.6</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任务实施</a:t>
            </a:r>
          </a:p>
        </p:txBody>
      </p:sp>
      <p:pic>
        <p:nvPicPr>
          <p:cNvPr id="6" name="图片 72">
            <a:extLst>
              <a:ext uri="{FF2B5EF4-FFF2-40B4-BE49-F238E27FC236}">
                <a16:creationId xmlns:a16="http://schemas.microsoft.com/office/drawing/2014/main" id="{29D7B14A-6186-3614-7409-033BAD1753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0311111-975C-15BA-BE8A-F9CC1EEA9EB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4161860-BAFB-FF38-8FFB-32B8BC67D646}"/>
              </a:ext>
            </a:extLst>
          </p:cNvPr>
          <p:cNvSpPr txBox="1"/>
          <p:nvPr/>
        </p:nvSpPr>
        <p:spPr>
          <a:xfrm>
            <a:off x="908828" y="1405353"/>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：你了解有哪些相关的平行课程？它们与本课程的关联性如何？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：你是否了解该课程相关的后续课程，对后续课程有哪些支撑作用？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：根据自己对专业了解，你认为学习过程中还应该有哪些课程对专业培养目标中的知识、能力、素质素养的养成形成支撑和关联？列举</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门课程并进行分析。</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　合作研学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引导问题：小组讨论，教师参与，整合出本小组的最优答案，并反思自己的不足。</a:t>
            </a:r>
          </a:p>
        </p:txBody>
      </p:sp>
    </p:spTree>
    <p:extLst>
      <p:ext uri="{BB962C8B-B14F-4D97-AF65-F5344CB8AC3E}">
        <p14:creationId xmlns:p14="http://schemas.microsoft.com/office/powerpoint/2010/main" val="925283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1B281-2786-8F3B-A62D-38B03F5CDD3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B2C88D9-27E9-02B6-F5CC-EECAE972B8B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5A71517-6E3B-0759-53A3-6314CA2A118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01B8904-53C4-EA54-E2EB-02573516469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E542BA3-1D38-4BA8-6BC2-080BD4321B5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3E3D8EC-6BC8-3C95-0C4D-F6BBEDA32CB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1.2.6</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任务实施</a:t>
            </a:r>
          </a:p>
        </p:txBody>
      </p:sp>
      <p:pic>
        <p:nvPicPr>
          <p:cNvPr id="6" name="图片 72">
            <a:extLst>
              <a:ext uri="{FF2B5EF4-FFF2-40B4-BE49-F238E27FC236}">
                <a16:creationId xmlns:a16="http://schemas.microsoft.com/office/drawing/2014/main" id="{4461ED6B-8E59-7E90-F4DE-C6349A6F695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21EEF6F-E3B8-490D-B98C-FBD5DEBC720B}"/>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1BCDEBB-DBD6-B8E9-1AED-F0F6F1571739}"/>
              </a:ext>
            </a:extLst>
          </p:cNvPr>
          <p:cNvSpPr txBox="1"/>
          <p:nvPr/>
        </p:nvSpPr>
        <p:spPr>
          <a:xfrm>
            <a:off x="908828" y="1405353"/>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　展示赏学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：各小组集中归纳各成员对专业学习的规划和目标，派一名代表进行分享。</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：各小组派一名代表展示本课程与其他专业课程的融通关系，并进行阐述；同时分析它们与专业学习目标之间的联系。</a:t>
            </a:r>
          </a:p>
        </p:txBody>
      </p:sp>
      <p:pic>
        <p:nvPicPr>
          <p:cNvPr id="9" name="图片 3">
            <a:extLst>
              <a:ext uri="{FF2B5EF4-FFF2-40B4-BE49-F238E27FC236}">
                <a16:creationId xmlns:a16="http://schemas.microsoft.com/office/drawing/2014/main" id="{E4E8ABAC-E8E1-ABE9-8D85-4F3C05F9CB4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61909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BD798-D555-ED14-78F9-0055A2C90DB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DAECC43-EBE4-25C9-847A-3E5A25D8CB8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5F2C61D-FEC4-1A91-5543-2682FAB2B6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EDCD590-FC5D-52AD-374A-FFF77FFF641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03B069E-F350-5C07-4DD0-CCB635F58A2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F25EC02-32EC-3731-6B49-907482962F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1.2.7</a:t>
            </a:r>
            <a:r>
              <a:rPr lang="zh-CN" altLang="en-US" sz="2800" b="1" dirty="0">
                <a:solidFill>
                  <a:srgbClr val="FFFFFF"/>
                </a:solidFill>
                <a:latin typeface="微软雅黑" panose="020B0503020204020204" pitchFamily="34" charset="-122"/>
                <a:ea typeface="微软雅黑" panose="020B0503020204020204" pitchFamily="34" charset="-122"/>
                <a:sym typeface="+mn-ea"/>
              </a:rPr>
              <a:t>　评价反馈</a:t>
            </a:r>
          </a:p>
        </p:txBody>
      </p:sp>
      <p:pic>
        <p:nvPicPr>
          <p:cNvPr id="6" name="图片 72">
            <a:extLst>
              <a:ext uri="{FF2B5EF4-FFF2-40B4-BE49-F238E27FC236}">
                <a16:creationId xmlns:a16="http://schemas.microsoft.com/office/drawing/2014/main" id="{356981D3-2ECE-E3BA-DFE3-D5BC5030750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6D1DDCB-6BE4-9ECA-CCC2-F0A3CA868B1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B9D2687-62F8-F061-5725-1D37C95A84FE}"/>
              </a:ext>
            </a:extLst>
          </p:cNvPr>
          <p:cNvSpPr txBox="1"/>
          <p:nvPr/>
        </p:nvSpPr>
        <p:spPr>
          <a:xfrm>
            <a:off x="908828" y="1405353"/>
            <a:ext cx="10309449" cy="1884618"/>
          </a:xfrm>
          <a:prstGeom prst="rect">
            <a:avLst/>
          </a:prstGeom>
          <a:noFill/>
        </p:spPr>
        <p:txBody>
          <a:bodyPr wrap="square" rtlCol="0">
            <a:spAutoFit/>
          </a:bodyPr>
          <a:lstStyle/>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　自我评价表</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　小组内互评验收表</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　小组间互评表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　任务完成情况评价表</a:t>
            </a:r>
          </a:p>
        </p:txBody>
      </p:sp>
      <p:pic>
        <p:nvPicPr>
          <p:cNvPr id="9" name="图片 3">
            <a:extLst>
              <a:ext uri="{FF2B5EF4-FFF2-40B4-BE49-F238E27FC236}">
                <a16:creationId xmlns:a16="http://schemas.microsoft.com/office/drawing/2014/main" id="{01091053-18F0-63A6-FCC0-B0072AD8783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4738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任务</a:t>
            </a:r>
            <a:r>
              <a:rPr lang="en-US" altLang="zh-CN" sz="3600" b="1" dirty="0">
                <a:solidFill>
                  <a:srgbClr val="FFFFFF"/>
                </a:solidFill>
                <a:latin typeface="微软雅黑" panose="020B0503020204020204" pitchFamily="34" charset="-122"/>
                <a:ea typeface="微软雅黑" panose="020B0503020204020204" pitchFamily="34" charset="-122"/>
              </a:rPr>
              <a:t>1.1</a:t>
            </a:r>
            <a:r>
              <a:rPr lang="zh-CN" altLang="en-US" sz="3600" b="1" dirty="0">
                <a:solidFill>
                  <a:srgbClr val="FFFFFF"/>
                </a:solidFill>
                <a:latin typeface="微软雅黑" panose="020B0503020204020204" pitchFamily="34" charset="-122"/>
                <a:ea typeface="微软雅黑" panose="020B0503020204020204" pitchFamily="34" charset="-122"/>
              </a:rPr>
              <a:t>　课程性质及定位认知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1.1.1</a:t>
            </a:r>
            <a:r>
              <a:rPr lang="zh-CN" altLang="en-US" sz="2800" b="1" dirty="0">
                <a:solidFill>
                  <a:srgbClr val="FFFFFF"/>
                </a:solidFill>
                <a:latin typeface="微软雅黑" panose="020B0503020204020204" pitchFamily="34" charset="-122"/>
                <a:ea typeface="微软雅黑" panose="020B0503020204020204" pitchFamily="34" charset="-122"/>
                <a:sym typeface="+mn-ea"/>
              </a:rPr>
              <a:t>　任务描述</a:t>
            </a:r>
          </a:p>
        </p:txBody>
      </p:sp>
      <p:pic>
        <p:nvPicPr>
          <p:cNvPr id="6" name="图片 7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405353"/>
            <a:ext cx="10309449" cy="499624"/>
          </a:xfrm>
          <a:prstGeom prst="rect">
            <a:avLst/>
          </a:prstGeom>
          <a:noFill/>
        </p:spPr>
        <p:txBody>
          <a:bodyPr wrap="square" rtlCol="0">
            <a:spAutoFit/>
          </a:bodyPr>
          <a:lstStyle/>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完成案例所示人物形象改造，应具备的知识、技能和素质素养分析。</a:t>
            </a:r>
          </a:p>
        </p:txBody>
      </p:sp>
      <p:pic>
        <p:nvPicPr>
          <p:cNvPr id="9" name="图片 3">
            <a:extLst>
              <a:ext uri="{FF2B5EF4-FFF2-40B4-BE49-F238E27FC236}">
                <a16:creationId xmlns:a16="http://schemas.microsoft.com/office/drawing/2014/main" id="{7E5E561A-C3FA-9257-0153-9F417A269BC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B36EC-5118-4C4D-A7EC-380BDE78B16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AF365DA-4BD2-EB3C-6C10-5694D4E618D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F200138-2639-4596-3B60-63EC3B8FF6B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0EEEA76-11F9-4803-DA51-565D4E86CCF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637A2BA-E5D3-04B4-833E-80646FADC39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E2D174C-538F-9847-8AFC-7686FDB8E8D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1.1.2</a:t>
            </a:r>
            <a:r>
              <a:rPr lang="zh-CN" altLang="en-US" sz="2800" b="1" dirty="0">
                <a:solidFill>
                  <a:srgbClr val="FFFFFF"/>
                </a:solidFill>
                <a:latin typeface="微软雅黑" panose="020B0503020204020204" pitchFamily="34" charset="-122"/>
                <a:ea typeface="微软雅黑" panose="020B0503020204020204" pitchFamily="34" charset="-122"/>
                <a:sym typeface="+mn-ea"/>
              </a:rPr>
              <a:t>　学习目标</a:t>
            </a:r>
          </a:p>
        </p:txBody>
      </p:sp>
      <p:pic>
        <p:nvPicPr>
          <p:cNvPr id="6" name="图片 72">
            <a:extLst>
              <a:ext uri="{FF2B5EF4-FFF2-40B4-BE49-F238E27FC236}">
                <a16:creationId xmlns:a16="http://schemas.microsoft.com/office/drawing/2014/main" id="{EA5983BF-9695-04E2-99E3-F3A5B7BEFC2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BE558C4-BAF0-D1EB-5910-656119BC15B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41CCBDD-4842-1F02-99C3-A8F22287CFE4}"/>
              </a:ext>
            </a:extLst>
          </p:cNvPr>
          <p:cNvSpPr txBox="1"/>
          <p:nvPr/>
        </p:nvSpPr>
        <p:spPr>
          <a:xfrm>
            <a:off x="908828" y="1405353"/>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：掌握课程的性质；掌握课程在人才培养中的定位。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：能理解人物形象设计学习的内涵；能理解本课程在专业人才培养中的定位。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：培养感性认知、理性思考的意识；培养信息提取和分析意识。</a:t>
            </a:r>
          </a:p>
        </p:txBody>
      </p:sp>
      <p:pic>
        <p:nvPicPr>
          <p:cNvPr id="9" name="图片 3">
            <a:extLst>
              <a:ext uri="{FF2B5EF4-FFF2-40B4-BE49-F238E27FC236}">
                <a16:creationId xmlns:a16="http://schemas.microsoft.com/office/drawing/2014/main" id="{62BED0D1-A988-BCF5-74DF-7E3C5565257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6224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90ECC-76CA-2EB3-B039-80D4949020F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34E0B8E-1C14-A86E-6796-078A3AA0B40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F9E9BBC-AF96-0D93-2309-40D85676CA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46CB399-B922-90F5-A069-311F69B8E2E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908FD04-D0BC-3EDD-EDAA-C3C5FA62561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11AE298-5748-25D1-15D9-A13703CF96B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1.1.3</a:t>
            </a:r>
            <a:r>
              <a:rPr lang="zh-CN" altLang="en-US" sz="2800" b="1" dirty="0">
                <a:solidFill>
                  <a:srgbClr val="FFFFFF"/>
                </a:solidFill>
                <a:latin typeface="微软雅黑" panose="020B0503020204020204" pitchFamily="34" charset="-122"/>
                <a:ea typeface="微软雅黑" panose="020B0503020204020204" pitchFamily="34" charset="-122"/>
                <a:sym typeface="+mn-ea"/>
              </a:rPr>
              <a:t>　重点难点</a:t>
            </a:r>
          </a:p>
        </p:txBody>
      </p:sp>
      <p:pic>
        <p:nvPicPr>
          <p:cNvPr id="6" name="图片 72">
            <a:extLst>
              <a:ext uri="{FF2B5EF4-FFF2-40B4-BE49-F238E27FC236}">
                <a16:creationId xmlns:a16="http://schemas.microsoft.com/office/drawing/2014/main" id="{6FB5AECD-E19D-703E-1B27-A644089F619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C9B02B7-E777-CCD4-C02C-FE65533DC45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769F345-2E51-8795-B4AA-DFDF909D953A}"/>
              </a:ext>
            </a:extLst>
          </p:cNvPr>
          <p:cNvSpPr txBox="1"/>
          <p:nvPr/>
        </p:nvSpPr>
        <p:spPr>
          <a:xfrm>
            <a:off x="908828" y="1405353"/>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：课程性质认知。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：本课程在人才培养中的定位。</a:t>
            </a:r>
          </a:p>
        </p:txBody>
      </p:sp>
      <p:pic>
        <p:nvPicPr>
          <p:cNvPr id="9" name="图片 3">
            <a:extLst>
              <a:ext uri="{FF2B5EF4-FFF2-40B4-BE49-F238E27FC236}">
                <a16:creationId xmlns:a16="http://schemas.microsoft.com/office/drawing/2014/main" id="{52861CCD-936B-22B7-1B0A-8209A9C3239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019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．课程的出处</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市场调研分析</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职业岗位群</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岗位能力及素质素养分析</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专业人才培养目标 </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知识、能力、素质素养分析</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课程目标</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课程内容设计。</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．课程的作用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通过学习，培养学生</a:t>
            </a:r>
            <a:r>
              <a:rPr lang="zh-CN" altLang="en-US" sz="2000" dirty="0">
                <a:solidFill>
                  <a:srgbClr val="FF0000"/>
                </a:solidFill>
                <a:latin typeface="微软雅黑" panose="020B0503020204020204" pitchFamily="34" charset="-122"/>
                <a:ea typeface="微软雅黑" panose="020B0503020204020204" pitchFamily="34" charset="-122"/>
              </a:rPr>
              <a:t>爱国、爱岗、敬业、诚信</a:t>
            </a:r>
            <a:r>
              <a:rPr lang="zh-CN" altLang="en-US" sz="2000" dirty="0">
                <a:solidFill>
                  <a:srgbClr val="000000"/>
                </a:solidFill>
                <a:latin typeface="微软雅黑" panose="020B0503020204020204" pitchFamily="34" charset="-122"/>
                <a:ea typeface="微软雅黑" panose="020B0503020204020204" pitchFamily="34" charset="-122"/>
              </a:rPr>
              <a:t>、以人为本、吃苦耐劳、服务群众、道德法制意识、人物形象设计全局观、审美意识、设计思维，学生应对专业未来学习的各类知识、技能及实习实践的目的和要求有正确的理解和认识；学生通过课程的学习能够树立良好的学习意识和职业理想，能逐渐形成自己的专业学习目标。</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6EC0D-CFCB-ABF1-5E7A-FA827BF87D6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A183DE3-039D-077E-AC1F-DDDFED2FBCB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42A53D5-90EA-2DD0-1E62-F2B1B4282FF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522A273-4F8B-DE11-1870-607C5796575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1229508-663B-02E9-F6EB-BCE411CDEEE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5340E0E-5567-EA8B-0214-EFDB04D44F57}"/>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1.1.4</a:t>
            </a:r>
            <a:r>
              <a:rPr lang="zh-CN" altLang="en-US" sz="2800" b="1" dirty="0">
                <a:solidFill>
                  <a:srgbClr val="FFFFFF"/>
                </a:solidFill>
                <a:latin typeface="微软雅黑" panose="020B0503020204020204" pitchFamily="34" charset="-122"/>
                <a:ea typeface="微软雅黑" panose="020B0503020204020204" pitchFamily="34" charset="-122"/>
                <a:sym typeface="+mn-ea"/>
              </a:rPr>
              <a:t>　相关知识链接</a:t>
            </a:r>
          </a:p>
        </p:txBody>
      </p:sp>
      <p:pic>
        <p:nvPicPr>
          <p:cNvPr id="6" name="图片 72">
            <a:extLst>
              <a:ext uri="{FF2B5EF4-FFF2-40B4-BE49-F238E27FC236}">
                <a16:creationId xmlns:a16="http://schemas.microsoft.com/office/drawing/2014/main" id="{537FE2C7-5EFE-4474-0B18-EC024D2DD3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2EA43B0-F6C2-2C20-9576-EAFDB46AFE2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3B5F904-3B98-A32D-A54E-234FA5A501B9}"/>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．课程教学目标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本课程是人物形象设计专业的基础课，对坚定学生</a:t>
            </a:r>
            <a:r>
              <a:rPr lang="zh-CN" altLang="en-US" sz="2000" dirty="0">
                <a:solidFill>
                  <a:srgbClr val="FF0000"/>
                </a:solidFill>
                <a:latin typeface="微软雅黑" panose="020B0503020204020204" pitchFamily="34" charset="-122"/>
                <a:ea typeface="微软雅黑" panose="020B0503020204020204" pitchFamily="34" charset="-122"/>
              </a:rPr>
              <a:t>理想信念、家国情怀、文化自信、传承和弘扬优秀传统文化</a:t>
            </a:r>
            <a:r>
              <a:rPr lang="zh-CN" altLang="en-US" sz="2000" dirty="0">
                <a:solidFill>
                  <a:srgbClr val="000000"/>
                </a:solidFill>
                <a:latin typeface="微软雅黑" panose="020B0503020204020204" pitchFamily="34" charset="-122"/>
                <a:ea typeface="微软雅黑" panose="020B0503020204020204" pitchFamily="34" charset="-122"/>
              </a:rPr>
              <a:t>、审美和人文素养、道德法制精神有着重要的意义。通过引导，使学生</a:t>
            </a:r>
            <a:r>
              <a:rPr lang="zh-CN" altLang="en-US" sz="2000" dirty="0">
                <a:solidFill>
                  <a:srgbClr val="FF0000"/>
                </a:solidFill>
                <a:latin typeface="微软雅黑" panose="020B0503020204020204" pitchFamily="34" charset="-122"/>
                <a:ea typeface="微软雅黑" panose="020B0503020204020204" pitchFamily="34" charset="-122"/>
              </a:rPr>
              <a:t>树立正确的审美理念</a:t>
            </a:r>
            <a:r>
              <a:rPr lang="zh-CN" altLang="en-US" sz="2000" dirty="0">
                <a:solidFill>
                  <a:srgbClr val="000000"/>
                </a:solidFill>
                <a:latin typeface="微软雅黑" panose="020B0503020204020204" pitchFamily="34" charset="-122"/>
                <a:ea typeface="微软雅黑" panose="020B0503020204020204" pitchFamily="34" charset="-122"/>
              </a:rPr>
              <a:t>；通过设计理论、设计程序、设计方法等介绍，使学生形成相对完整的设计思维，从而搭建人物形象设计师需要具备的基本理论、理念、技术、能力框架，加深对专业的理性认识，逐渐</a:t>
            </a:r>
            <a:r>
              <a:rPr lang="zh-CN" altLang="en-US" sz="2000" dirty="0">
                <a:solidFill>
                  <a:srgbClr val="FF0000"/>
                </a:solidFill>
                <a:latin typeface="微软雅黑" panose="020B0503020204020204" pitchFamily="34" charset="-122"/>
                <a:ea typeface="微软雅黑" panose="020B0503020204020204" pitchFamily="34" charset="-122"/>
              </a:rPr>
              <a:t>树立职业理想和信念</a:t>
            </a:r>
            <a:r>
              <a:rPr lang="zh-CN" altLang="en-US" sz="2000" dirty="0">
                <a:solidFill>
                  <a:srgbClr val="000000"/>
                </a:solidFill>
                <a:latin typeface="微软雅黑" panose="020B0503020204020204" pitchFamily="34" charset="-122"/>
                <a:ea typeface="微软雅黑" panose="020B0503020204020204" pitchFamily="34" charset="-122"/>
              </a:rPr>
              <a:t>。</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7738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32E26-66F6-281E-6CF1-A2642424909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0FD96B6-3211-4D8E-198A-D751B6665DF3}"/>
              </a:ext>
            </a:extLst>
          </p:cNvPr>
          <p:cNvSpPr/>
          <p:nvPr/>
        </p:nvSpPr>
        <p:spPr bwMode="auto">
          <a:xfrm>
            <a:off x="760256" y="410142"/>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C4C9A9C-CD3E-B62E-96D3-155A28DDEC3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5D9F32A-9E37-5862-7780-9D9B648BCDA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04A60796-B203-3EE0-7C82-7E6D6C189D5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F6B7B57-B0C4-D1F2-69D3-03058A42044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FFFFFF"/>
                </a:solidFill>
                <a:latin typeface="微软雅黑" panose="020B0503020204020204" pitchFamily="34" charset="-122"/>
                <a:ea typeface="微软雅黑" panose="020B0503020204020204" pitchFamily="34" charset="-122"/>
                <a:sym typeface="+mn-ea"/>
              </a:rPr>
              <a:t>1.1.5</a:t>
            </a:r>
            <a:r>
              <a:rPr lang="zh-CN" altLang="en-US" sz="2800" b="1" dirty="0">
                <a:solidFill>
                  <a:srgbClr val="FFFFFF"/>
                </a:solidFill>
                <a:latin typeface="微软雅黑" panose="020B0503020204020204" pitchFamily="34" charset="-122"/>
                <a:ea typeface="微软雅黑" panose="020B0503020204020204" pitchFamily="34" charset="-122"/>
                <a:sym typeface="+mn-ea"/>
              </a:rPr>
              <a:t>　素质素养养成</a:t>
            </a:r>
          </a:p>
        </p:txBody>
      </p:sp>
      <p:pic>
        <p:nvPicPr>
          <p:cNvPr id="6" name="图片 72">
            <a:extLst>
              <a:ext uri="{FF2B5EF4-FFF2-40B4-BE49-F238E27FC236}">
                <a16:creationId xmlns:a16="http://schemas.microsoft.com/office/drawing/2014/main" id="{1882C3B7-5906-371F-8DA1-8FC7DA77F4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17D89D7-441D-64DC-3539-B20274FEBA3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83FD10E-A5B0-0F40-7AD9-E26E701DF9CB}"/>
              </a:ext>
            </a:extLst>
          </p:cNvPr>
          <p:cNvSpPr txBox="1"/>
          <p:nvPr/>
        </p:nvSpPr>
        <p:spPr>
          <a:xfrm>
            <a:off x="908828" y="1405353"/>
            <a:ext cx="10309449" cy="1422954"/>
          </a:xfrm>
          <a:prstGeom prst="rect">
            <a:avLst/>
          </a:prstGeom>
          <a:noFill/>
        </p:spPr>
        <p:txBody>
          <a:bodyPr wrap="square" rtlCol="0">
            <a:spAutoFit/>
          </a:bodyPr>
          <a:lstStyle/>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）通过对课程的初步了解，能够明确课程学习的内容、目标，学会理性分析和理解事物。</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）通过学习活动的开展，逐渐养成信息搜集、提取、分析意识。</a:t>
            </a:r>
          </a:p>
        </p:txBody>
      </p:sp>
      <p:pic>
        <p:nvPicPr>
          <p:cNvPr id="9" name="图片 3">
            <a:extLst>
              <a:ext uri="{FF2B5EF4-FFF2-40B4-BE49-F238E27FC236}">
                <a16:creationId xmlns:a16="http://schemas.microsoft.com/office/drawing/2014/main" id="{2ABB1FB0-E53F-10A8-A788-3D002E6D22A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8798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TIMING" val="|1.3|4.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TIMING" val="|0.8|0.8|1.2|0.9|1.1"/>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2001</Words>
  <Application>Microsoft Office PowerPoint</Application>
  <PresentationFormat>宽屏</PresentationFormat>
  <Paragraphs>172</Paragraphs>
  <Slides>27</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28</cp:revision>
  <dcterms:created xsi:type="dcterms:W3CDTF">2023-11-05T06:36:00Z</dcterms:created>
  <dcterms:modified xsi:type="dcterms:W3CDTF">2025-06-27T01:58:39Z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